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258" r:id="rId3"/>
    <p:sldId id="284" r:id="rId4"/>
    <p:sldId id="285" r:id="rId5"/>
    <p:sldId id="286" r:id="rId6"/>
    <p:sldId id="287" r:id="rId7"/>
    <p:sldId id="288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82" r:id="rId17"/>
  </p:sldIdLst>
  <p:sldSz cx="9144000" cy="6858000" type="screen4x3"/>
  <p:notesSz cx="6797675" cy="9928225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DD4026"/>
    <a:srgbClr val="58595B"/>
    <a:srgbClr val="67686B"/>
    <a:srgbClr val="FCAF17"/>
    <a:srgbClr val="00517A"/>
    <a:srgbClr val="FFCC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82" autoAdjust="0"/>
    <p:restoredTop sz="94562" autoAdjust="0"/>
  </p:normalViewPr>
  <p:slideViewPr>
    <p:cSldViewPr>
      <p:cViewPr varScale="1">
        <p:scale>
          <a:sx n="88" d="100"/>
          <a:sy n="88" d="100"/>
        </p:scale>
        <p:origin x="119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98" y="-91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9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08" rIns="92016" bIns="4600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095" y="0"/>
            <a:ext cx="29459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08" rIns="92016" bIns="460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298"/>
            <a:ext cx="294598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095" y="9430298"/>
            <a:ext cx="294598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C8F37CF-CB6B-417B-97F4-D1A3D4CD2EB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9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08" rIns="92016" bIns="4600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095" y="0"/>
            <a:ext cx="294598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08" rIns="92016" bIns="460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89" y="4715947"/>
            <a:ext cx="5437500" cy="446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08" rIns="92016" bIns="46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298"/>
            <a:ext cx="294598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095" y="9430298"/>
            <a:ext cx="294598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70CC1D0-5E9D-425A-8C7A-37312121617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631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020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28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362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044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052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060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068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F29F74-F730-469A-9784-D503F309258E}" type="slidenum">
              <a:rPr lang="fr-FR" altLang="fr-FR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7503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631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020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28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362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044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052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060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068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F29F74-F730-469A-9784-D503F309258E}" type="slidenum">
              <a:rPr lang="fr-FR" altLang="fr-FR"/>
              <a:pPr>
                <a:spcBef>
                  <a:spcPct val="0"/>
                </a:spcBef>
              </a:pPr>
              <a:t>10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941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631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020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28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362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044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052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060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068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F29F74-F730-469A-9784-D503F309258E}" type="slidenum">
              <a:rPr lang="fr-FR" altLang="fr-FR"/>
              <a:pPr>
                <a:spcBef>
                  <a:spcPct val="0"/>
                </a:spcBef>
              </a:pPr>
              <a:t>11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668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631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020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28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362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044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052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060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068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F29F74-F730-469A-9784-D503F309258E}" type="slidenum">
              <a:rPr lang="fr-FR" altLang="fr-FR"/>
              <a:pPr>
                <a:spcBef>
                  <a:spcPct val="0"/>
                </a:spcBef>
              </a:pPr>
              <a:t>12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3721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631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020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28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362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044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052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060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068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F29F74-F730-469A-9784-D503F309258E}" type="slidenum">
              <a:rPr lang="fr-FR" altLang="fr-FR"/>
              <a:pPr>
                <a:spcBef>
                  <a:spcPct val="0"/>
                </a:spcBef>
              </a:pPr>
              <a:t>13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899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631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020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28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362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044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052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060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068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F29F74-F730-469A-9784-D503F309258E}" type="slidenum">
              <a:rPr lang="fr-FR" altLang="fr-FR"/>
              <a:pPr>
                <a:spcBef>
                  <a:spcPct val="0"/>
                </a:spcBef>
              </a:pPr>
              <a:t>14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0488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631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020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28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362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044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052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060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068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F29F74-F730-469A-9784-D503F309258E}" type="slidenum">
              <a:rPr lang="fr-FR" altLang="fr-FR"/>
              <a:pPr>
                <a:spcBef>
                  <a:spcPct val="0"/>
                </a:spcBef>
              </a:pPr>
              <a:t>15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7081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631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020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28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362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044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052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060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068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F29F74-F730-469A-9784-D503F309258E}" type="slidenum">
              <a:rPr lang="fr-FR" altLang="fr-FR"/>
              <a:pPr>
                <a:spcBef>
                  <a:spcPct val="0"/>
                </a:spcBef>
              </a:pPr>
              <a:t>16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441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631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020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28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362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044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052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060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068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F29F74-F730-469A-9784-D503F309258E}" type="slidenum">
              <a:rPr lang="fr-FR" altLang="fr-FR"/>
              <a:pPr>
                <a:spcBef>
                  <a:spcPct val="0"/>
                </a:spcBef>
              </a:pPr>
              <a:t>2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631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020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28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362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044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052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060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068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F29F74-F730-469A-9784-D503F309258E}" type="slidenum">
              <a:rPr lang="fr-FR" altLang="fr-FR"/>
              <a:pPr>
                <a:spcBef>
                  <a:spcPct val="0"/>
                </a:spcBef>
              </a:pPr>
              <a:t>3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284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631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020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28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362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044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052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060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068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F29F74-F730-469A-9784-D503F309258E}" type="slidenum">
              <a:rPr lang="fr-FR" altLang="fr-FR"/>
              <a:pPr>
                <a:spcBef>
                  <a:spcPct val="0"/>
                </a:spcBef>
              </a:pPr>
              <a:t>4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254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631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020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28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362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044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052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060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068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F29F74-F730-469A-9784-D503F309258E}" type="slidenum">
              <a:rPr lang="fr-FR" altLang="fr-FR"/>
              <a:pPr>
                <a:spcBef>
                  <a:spcPct val="0"/>
                </a:spcBef>
              </a:pPr>
              <a:t>5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77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631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020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28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362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044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052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060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068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F29F74-F730-469A-9784-D503F309258E}" type="slidenum">
              <a:rPr lang="fr-FR" altLang="fr-FR"/>
              <a:pPr>
                <a:spcBef>
                  <a:spcPct val="0"/>
                </a:spcBef>
              </a:pPr>
              <a:t>6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127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631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020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28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362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044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052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060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068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F29F74-F730-469A-9784-D503F309258E}" type="slidenum">
              <a:rPr lang="fr-FR" altLang="fr-FR"/>
              <a:pPr>
                <a:spcBef>
                  <a:spcPct val="0"/>
                </a:spcBef>
              </a:pPr>
              <a:t>7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971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631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020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28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362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044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052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060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068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F29F74-F730-469A-9784-D503F309258E}" type="slidenum">
              <a:rPr lang="fr-FR" altLang="fr-FR"/>
              <a:pPr>
                <a:spcBef>
                  <a:spcPct val="0"/>
                </a:spcBef>
              </a:pPr>
              <a:t>8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707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7631" indent="-2875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020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0281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0362" indent="-23004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044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0522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060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0683" indent="-23004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F29F74-F730-469A-9784-D503F309258E}" type="slidenum">
              <a:rPr lang="fr-FR" altLang="fr-FR"/>
              <a:pPr>
                <a:spcBef>
                  <a:spcPct val="0"/>
                </a:spcBef>
              </a:pPr>
              <a:t>9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22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4279C-0F13-4998-BBEC-AFA7B96068E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587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06455-C4E4-4E4B-A8C0-EBF4A2F93B1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8605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2B39D-4BCA-456D-A568-753B9BCED95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0488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F85B1F6-09B6-46E9-B0ED-8470D7524DD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v-lyon1.fr/formation/orientation-stages-et-emploi/insertion-professionnelle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v-lyon1.fr/formation/orientation-stages-et-emploi/insertion-professionnelle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OVE@univ-lyon1.fr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https://intranet.univ-lyon1.fr/enseignement/observatoire-de-la-vie-etudiante/" TargetMode="External"/><Relationship Id="rId4" Type="http://schemas.openxmlformats.org/officeDocument/2006/relationships/hyperlink" Target="https://www.univ-lyon1.fr/formation/orientation-stages-et-emploi/insertion-professionnell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quetes.univ-lyon1.fr/index.php/admi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clarolineconnect.univ-lyon1.f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547812"/>
            <a:ext cx="8712967" cy="4833516"/>
          </a:xfrm>
        </p:spPr>
        <p:txBody>
          <a:bodyPr/>
          <a:lstStyle/>
          <a:p>
            <a:pPr marL="1257300" lvl="2" indent="-342900" eaLnBrk="1" hangingPunct="1">
              <a:buClr>
                <a:srgbClr val="FF9900"/>
              </a:buClr>
              <a:buFont typeface="Wingdings" pitchFamily="2" charset="2"/>
              <a:buChar char="v"/>
            </a:pPr>
            <a:endParaRPr lang="fr-FR" sz="140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9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148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8913"/>
            <a:ext cx="29892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75929" y="1340768"/>
            <a:ext cx="8272536" cy="5192960"/>
          </a:xfrm>
          <a:prstGeom prst="rect">
            <a:avLst/>
          </a:prstGeom>
          <a:ln>
            <a:solidFill>
              <a:srgbClr val="CC3300"/>
            </a:solidFill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endParaRPr lang="fr-FR" altLang="fr-FR" sz="3600" b="1" kern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fr-FR" sz="3600" b="1" kern="0" dirty="0" smtClean="0">
                <a:solidFill>
                  <a:srgbClr val="CC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Enquêtes </a:t>
            </a:r>
            <a:r>
              <a:rPr lang="fr-FR" sz="3600" b="1" kern="0" dirty="0" smtClean="0">
                <a:solidFill>
                  <a:srgbClr val="CC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d’insertion professionnelle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fr-FR" sz="3600" b="1" kern="0" dirty="0" smtClean="0">
              <a:solidFill>
                <a:srgbClr val="CC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fr-FR" sz="3600" b="1" kern="0" dirty="0" smtClean="0">
              <a:solidFill>
                <a:srgbClr val="CC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fr-FR" sz="2400" b="1" kern="0" dirty="0" smtClean="0">
              <a:solidFill>
                <a:srgbClr val="58595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fr-FR" sz="2400" b="1" kern="0" dirty="0">
              <a:solidFill>
                <a:srgbClr val="58595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fr-FR" sz="2400" b="1" kern="0" dirty="0" smtClean="0">
              <a:solidFill>
                <a:srgbClr val="58595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fr-FR" sz="2400" b="1" kern="0" dirty="0" smtClean="0">
              <a:solidFill>
                <a:srgbClr val="58595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fr-FR" sz="2400" b="1" kern="0" dirty="0">
              <a:solidFill>
                <a:srgbClr val="58595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fr-FR" sz="2400" b="1" kern="0" dirty="0" smtClean="0">
                <a:solidFill>
                  <a:srgbClr val="58595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24-04-2018</a:t>
            </a:r>
            <a:endParaRPr lang="fr-FR" sz="1800" kern="0" dirty="0" smtClean="0">
              <a:solidFill>
                <a:srgbClr val="58595B"/>
              </a:solidFill>
              <a:latin typeface="Verdana" pitchFamily="34" charset="0"/>
            </a:endParaRPr>
          </a:p>
          <a:p>
            <a:pPr marL="1257300" lvl="2" indent="-342900" eaLnBrk="1" hangingPunct="1">
              <a:buClr>
                <a:srgbClr val="FF9900"/>
              </a:buClr>
              <a:buFont typeface="Wingdings" pitchFamily="2" charset="2"/>
              <a:buChar char="v"/>
            </a:pPr>
            <a:endParaRPr lang="fr-FR" sz="1400" kern="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900" b="1" kern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017" y="3429000"/>
            <a:ext cx="3240360" cy="177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5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712967" cy="4896544"/>
          </a:xfrm>
        </p:spPr>
        <p:txBody>
          <a:bodyPr/>
          <a:lstStyle/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Le secteur d’activité (Top 5) :</a:t>
            </a: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>
              <a:latin typeface="Verdana" pitchFamily="34" charset="0"/>
            </a:endParaRP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Le salaire net mensuel médian : 2 000 €</a:t>
            </a: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Adéquation formation-emploi : 71,9% sont satisfaits</a:t>
            </a: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Satisfaction de l’emploi occupé : 82,5%</a:t>
            </a: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Satisfaction de la formation de Master : 76%</a:t>
            </a: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9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0" y="902036"/>
            <a:ext cx="9144000" cy="461665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Résultats de l’enquête Master 2016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148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8913"/>
            <a:ext cx="29892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712" y="1916832"/>
            <a:ext cx="5227479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88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712967" cy="4896544"/>
          </a:xfrm>
        </p:spPr>
        <p:txBody>
          <a:bodyPr/>
          <a:lstStyle/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Exemples de résultats par formation :</a:t>
            </a: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>
              <a:latin typeface="Verdana" pitchFamily="34" charset="0"/>
            </a:endParaRPr>
          </a:p>
          <a:p>
            <a:pPr marL="57150" indent="0" eaLnBrk="1" hangingPunct="1">
              <a:spcBef>
                <a:spcPts val="200"/>
              </a:spcBef>
              <a:buClr>
                <a:srgbClr val="FF9900"/>
              </a:buClr>
              <a:buNone/>
            </a:pPr>
            <a:r>
              <a:rPr lang="fr-FR" sz="2400" dirty="0">
                <a:latin typeface="Verdana" pitchFamily="34" charset="0"/>
                <a:hlinkClick r:id="rId3"/>
              </a:rPr>
              <a:t>https://www.univ-lyon1.fr/formation/orientation-stages-et-emploi/insertion-professionnelle</a:t>
            </a:r>
            <a:r>
              <a:rPr lang="fr-FR" sz="2400" dirty="0" smtClean="0">
                <a:latin typeface="Verdana" pitchFamily="34" charset="0"/>
                <a:hlinkClick r:id="rId3"/>
              </a:rPr>
              <a:t>/</a:t>
            </a:r>
            <a:endParaRPr lang="fr-FR" sz="220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9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0" y="902036"/>
            <a:ext cx="9144000" cy="461665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Résultats de l’enquête Master 2016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148" name="Imag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8913"/>
            <a:ext cx="29892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9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712967" cy="4752528"/>
          </a:xfrm>
        </p:spPr>
        <p:txBody>
          <a:bodyPr/>
          <a:lstStyle/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Population enquêtée : tous les diplômés de Licence professionnelle : 1095 diplômés</a:t>
            </a: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Taux de réponse : 80,1%</a:t>
            </a: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Taux de poursuite d’études : 26,2 %</a:t>
            </a: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>
              <a:latin typeface="Verdana" pitchFamily="34" charset="0"/>
            </a:endParaRP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Taux d’insertion (hors poursuite d’études) : 93,7%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9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0" y="902036"/>
            <a:ext cx="9144000" cy="461665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Résultats de l’enquête Licence pro 2014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148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8913"/>
            <a:ext cx="29892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5301208"/>
            <a:ext cx="2034694" cy="87534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3928" y="4941167"/>
            <a:ext cx="2842244" cy="176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85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712967" cy="4896544"/>
          </a:xfrm>
        </p:spPr>
        <p:txBody>
          <a:bodyPr/>
          <a:lstStyle/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La durée médiane d’accès au 1</a:t>
            </a:r>
            <a:r>
              <a:rPr lang="fr-FR" sz="2200" baseline="30000" dirty="0" smtClean="0">
                <a:latin typeface="Verdana" pitchFamily="34" charset="0"/>
              </a:rPr>
              <a:t>er</a:t>
            </a:r>
            <a:r>
              <a:rPr lang="fr-FR" sz="2200" dirty="0" smtClean="0">
                <a:latin typeface="Verdana" pitchFamily="34" charset="0"/>
              </a:rPr>
              <a:t> emploi : 1 mois</a:t>
            </a: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Taux de professions intermédiaires : 74,6% </a:t>
            </a: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Taux d’emploi stable : 82,2%</a:t>
            </a:r>
          </a:p>
          <a:p>
            <a:pPr marL="57150" indent="0" eaLnBrk="1" hangingPunct="1">
              <a:buClr>
                <a:srgbClr val="FF9900"/>
              </a:buClr>
              <a:buNone/>
            </a:pPr>
            <a:endParaRPr lang="fr-FR" sz="2200" dirty="0">
              <a:latin typeface="Verdana" pitchFamily="34" charset="0"/>
            </a:endParaRP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Lieu de travail : 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9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0" y="902036"/>
            <a:ext cx="9144000" cy="461665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Résultats de l’enquête Licence pro 2014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148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8913"/>
            <a:ext cx="29892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5856" y="3933056"/>
            <a:ext cx="4210320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02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712967" cy="4896544"/>
          </a:xfrm>
        </p:spPr>
        <p:txBody>
          <a:bodyPr/>
          <a:lstStyle/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Le secteur d’activité (Top 5) :</a:t>
            </a: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>
              <a:latin typeface="Verdana" pitchFamily="34" charset="0"/>
            </a:endParaRP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Le salaire net mensuel médian : 1 718 €</a:t>
            </a: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Adéquation formation-emploi : 70,3% sont satisfaits</a:t>
            </a: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Satisfaction de l’emploi occupé : 85,1%</a:t>
            </a: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Satisfaction de la formation de LP : 80,4%</a:t>
            </a: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9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0" y="902036"/>
            <a:ext cx="9144000" cy="461665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Résultats de l’enquête Licence pro 2014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148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8913"/>
            <a:ext cx="29892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1916832"/>
            <a:ext cx="5472608" cy="166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14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712967" cy="4896544"/>
          </a:xfrm>
        </p:spPr>
        <p:txBody>
          <a:bodyPr/>
          <a:lstStyle/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Exemples de résultats par formation :</a:t>
            </a:r>
          </a:p>
          <a:p>
            <a:pPr marL="400050" eaLnBrk="1" hangingPunct="1">
              <a:spcBef>
                <a:spcPts val="200"/>
              </a:spcBef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>
              <a:latin typeface="Verdana" pitchFamily="34" charset="0"/>
            </a:endParaRPr>
          </a:p>
          <a:p>
            <a:pPr marL="57150" indent="0" eaLnBrk="1" hangingPunct="1">
              <a:spcBef>
                <a:spcPts val="200"/>
              </a:spcBef>
              <a:buClr>
                <a:srgbClr val="FF9900"/>
              </a:buClr>
              <a:buNone/>
            </a:pPr>
            <a:r>
              <a:rPr lang="fr-FR" sz="2400" dirty="0">
                <a:latin typeface="Verdana" pitchFamily="34" charset="0"/>
                <a:hlinkClick r:id="rId3"/>
              </a:rPr>
              <a:t>https://www.univ-lyon1.fr/formation/orientation-stages-et-emploi/insertion-professionnelle</a:t>
            </a:r>
            <a:r>
              <a:rPr lang="fr-FR" sz="2400" dirty="0" smtClean="0">
                <a:latin typeface="Verdana" pitchFamily="34" charset="0"/>
                <a:hlinkClick r:id="rId3"/>
              </a:rPr>
              <a:t>/</a:t>
            </a:r>
            <a:endParaRPr lang="fr-FR" sz="220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9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0" y="902036"/>
            <a:ext cx="9144000" cy="461665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Résultats de l’enquête Licence pro 2014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148" name="Imag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8913"/>
            <a:ext cx="29892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396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547812"/>
            <a:ext cx="8712967" cy="4833516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fr-FR" altLang="fr-FR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Verdana" pitchFamily="34" charset="0"/>
              </a:rPr>
              <a:t>Contact : </a:t>
            </a:r>
            <a:r>
              <a:rPr lang="fr-FR" sz="2000" dirty="0" smtClean="0">
                <a:latin typeface="Verdana" pitchFamily="34" charset="0"/>
                <a:hlinkClick r:id="rId3"/>
              </a:rPr>
              <a:t>OVE@univ-lyon1.fr</a:t>
            </a:r>
            <a:endParaRPr lang="fr-FR" sz="2000" dirty="0" smtClean="0">
              <a:latin typeface="Verdana" pitchFamily="34" charset="0"/>
            </a:endParaRPr>
          </a:p>
          <a:p>
            <a:pPr marL="914400" lvl="2" indent="0" eaLnBrk="1" hangingPunct="1">
              <a:buClr>
                <a:srgbClr val="FF9900"/>
              </a:buClr>
              <a:buNone/>
            </a:pPr>
            <a:endParaRPr lang="fr-FR" sz="2000" dirty="0" smtClean="0">
              <a:latin typeface="Verdana" pitchFamily="34" charset="0"/>
            </a:endParaRPr>
          </a:p>
          <a:p>
            <a:pPr marL="342900" lvl="2" indent="-342900" eaLnBrk="1" hangingPunct="1">
              <a:lnSpc>
                <a:spcPct val="80000"/>
              </a:lnSpc>
              <a:defRPr/>
            </a:pPr>
            <a:endParaRPr lang="fr-FR" altLang="fr-F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Verdana" pitchFamily="34" charset="0"/>
              </a:rPr>
              <a:t>Publication des enquêtes d’insertion pro :</a:t>
            </a:r>
          </a:p>
          <a:p>
            <a:pPr marL="0" indent="0">
              <a:buClr>
                <a:srgbClr val="FF9900"/>
              </a:buClr>
              <a:buNone/>
            </a:pPr>
            <a:r>
              <a:rPr lang="fr-FR" sz="2000" dirty="0" smtClean="0">
                <a:latin typeface="Verdana" pitchFamily="34" charset="0"/>
                <a:hlinkClick r:id="rId4"/>
              </a:rPr>
              <a:t>https://www.univ-lyon1.fr/formation/orientation-stages-et-emploi/insertion-professionnelle/</a:t>
            </a:r>
            <a:endParaRPr lang="fr-FR" sz="2000" dirty="0" smtClean="0">
              <a:latin typeface="Verdana" pitchFamily="34" charset="0"/>
            </a:endParaRPr>
          </a:p>
          <a:p>
            <a:pPr marL="914400" lvl="2" indent="0" eaLnBrk="1" hangingPunct="1">
              <a:buClr>
                <a:srgbClr val="FF9900"/>
              </a:buClr>
              <a:buNone/>
            </a:pPr>
            <a:endParaRPr lang="fr-FR" sz="2000" dirty="0" smtClean="0">
              <a:latin typeface="Verdana" pitchFamily="34" charset="0"/>
            </a:endParaRPr>
          </a:p>
          <a:p>
            <a:pPr marL="914400" lvl="2" indent="0" eaLnBrk="1" hangingPunct="1">
              <a:buClr>
                <a:srgbClr val="FF9900"/>
              </a:buClr>
              <a:buNone/>
            </a:pPr>
            <a:endParaRPr lang="fr-FR" sz="2000" dirty="0">
              <a:latin typeface="Verdana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Verdana" pitchFamily="34" charset="0"/>
              </a:rPr>
              <a:t>Publication des chiffres d’inscription et divers statistiques :</a:t>
            </a:r>
          </a:p>
          <a:p>
            <a:pPr marL="0" indent="0">
              <a:buClr>
                <a:srgbClr val="FF9900"/>
              </a:buClr>
              <a:buNone/>
            </a:pPr>
            <a:r>
              <a:rPr lang="fr-FR" sz="2000" dirty="0" smtClean="0">
                <a:latin typeface="Verdana" pitchFamily="34" charset="0"/>
                <a:hlinkClick r:id="rId5"/>
              </a:rPr>
              <a:t>https://intranet.univ-lyon1.fr/enseignement/observatoire-de-la-vie-etudiante/</a:t>
            </a:r>
            <a:endParaRPr lang="fr-FR" sz="2000" dirty="0" smtClean="0">
              <a:latin typeface="Verdana" pitchFamily="34" charset="0"/>
            </a:endParaRPr>
          </a:p>
          <a:p>
            <a:pPr marL="0" indent="0">
              <a:buClr>
                <a:srgbClr val="FF9900"/>
              </a:buClr>
              <a:buNone/>
            </a:pPr>
            <a:endParaRPr lang="fr-FR" sz="200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9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0" y="1016000"/>
            <a:ext cx="9144000" cy="461665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 et site de publication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148" name="Imag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8913"/>
            <a:ext cx="29892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417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547812"/>
            <a:ext cx="8712967" cy="4833516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fr-FR" altLang="fr-FR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L’OVE est composé de 2 personnes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altLang="fr-F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Enquêtes d’insertion professionnelle :</a:t>
            </a:r>
          </a:p>
          <a:p>
            <a:pPr marL="1257300" lvl="2" indent="-342900" eaLnBrk="1" hangingPunct="1">
              <a:buClr>
                <a:srgbClr val="FF9900"/>
              </a:buClr>
              <a:buFont typeface="Wingdings" pitchFamily="2" charset="2"/>
              <a:buChar char="v"/>
            </a:pPr>
            <a:r>
              <a:rPr lang="fr-FR" sz="1600" dirty="0" smtClean="0">
                <a:latin typeface="Verdana" pitchFamily="34" charset="0"/>
              </a:rPr>
              <a:t>DEUST (12 mois après l’obtention du diplôme)</a:t>
            </a:r>
          </a:p>
          <a:p>
            <a:pPr marL="1257300" lvl="2" indent="-342900" eaLnBrk="1" hangingPunct="1">
              <a:buClr>
                <a:srgbClr val="FF9900"/>
              </a:buClr>
              <a:buFont typeface="Wingdings" pitchFamily="2" charset="2"/>
              <a:buChar char="v"/>
            </a:pPr>
            <a:r>
              <a:rPr lang="fr-FR" sz="1600" dirty="0" smtClean="0">
                <a:latin typeface="Verdana" pitchFamily="34" charset="0"/>
              </a:rPr>
              <a:t>Licence générale (12 mois après le diplôme)</a:t>
            </a:r>
          </a:p>
          <a:p>
            <a:pPr marL="1257300" lvl="2" indent="-342900" eaLnBrk="1" hangingPunct="1">
              <a:buClr>
                <a:srgbClr val="FF9900"/>
              </a:buClr>
              <a:buFont typeface="Wingdings" pitchFamily="2" charset="2"/>
              <a:buChar char="v"/>
            </a:pPr>
            <a:r>
              <a:rPr lang="fr-FR" sz="1600" dirty="0" smtClean="0">
                <a:latin typeface="Verdana" pitchFamily="34" charset="0"/>
              </a:rPr>
              <a:t>Licence professionnelle (30 mois après le diplôme)</a:t>
            </a:r>
          </a:p>
          <a:p>
            <a:pPr marL="1257300" lvl="2" indent="-342900" eaLnBrk="1" hangingPunct="1">
              <a:buClr>
                <a:srgbClr val="FF9900"/>
              </a:buClr>
              <a:buFont typeface="Wingdings" pitchFamily="2" charset="2"/>
              <a:buChar char="v"/>
            </a:pPr>
            <a:r>
              <a:rPr lang="fr-FR" sz="1600" dirty="0" smtClean="0">
                <a:latin typeface="Verdana" pitchFamily="34" charset="0"/>
              </a:rPr>
              <a:t>Master (12 et 30 mois après le diplôme)</a:t>
            </a:r>
          </a:p>
          <a:p>
            <a:pPr marL="1257300" lvl="2" indent="-342900" eaLnBrk="1" hangingPunct="1">
              <a:buClr>
                <a:srgbClr val="FF9900"/>
              </a:buClr>
              <a:buFont typeface="Wingdings" pitchFamily="2" charset="2"/>
              <a:buChar char="v"/>
            </a:pPr>
            <a:r>
              <a:rPr lang="fr-FR" sz="1600" dirty="0" smtClean="0">
                <a:latin typeface="Verdana" pitchFamily="34" charset="0"/>
              </a:rPr>
              <a:t>Diplôme d’ingénieur (6 et 18 mois après le diplôme)</a:t>
            </a:r>
          </a:p>
          <a:p>
            <a:pPr marL="914400" lvl="2" indent="0" eaLnBrk="1" hangingPunct="1">
              <a:buClr>
                <a:srgbClr val="FF9900"/>
              </a:buClr>
              <a:buNone/>
            </a:pPr>
            <a:endParaRPr lang="fr-FR" sz="1400" dirty="0" smtClean="0">
              <a:latin typeface="Verdana" pitchFamily="34" charset="0"/>
            </a:endParaRPr>
          </a:p>
          <a:p>
            <a:pPr marL="342900" lvl="2" indent="-342900" eaLnBrk="1" hangingPunct="1">
              <a:lnSpc>
                <a:spcPct val="80000"/>
              </a:lnSpc>
              <a:defRPr/>
            </a:pPr>
            <a:r>
              <a:rPr lang="fr-FR" altLang="fr-F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Demandes statistiques (</a:t>
            </a:r>
            <a:r>
              <a:rPr lang="fr-FR" altLang="fr-F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fr-FR" altLang="fr-F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xtractions d’Apogée) :</a:t>
            </a:r>
            <a:endParaRPr lang="fr-FR" altLang="fr-FR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57300" lvl="2" indent="-342900" eaLnBrk="1" hangingPunct="1">
              <a:buClr>
                <a:srgbClr val="FF9900"/>
              </a:buClr>
              <a:buFont typeface="Wingdings" pitchFamily="2" charset="2"/>
              <a:buChar char="v"/>
            </a:pPr>
            <a:r>
              <a:rPr lang="fr-FR" sz="1600" dirty="0" smtClean="0">
                <a:latin typeface="Verdana" pitchFamily="34" charset="0"/>
              </a:rPr>
              <a:t>Suivi des inscrits (enquêtes SISE, boursiers, fiabilisation des données…)</a:t>
            </a:r>
          </a:p>
          <a:p>
            <a:pPr marL="1257300" lvl="2" indent="-342900">
              <a:buClr>
                <a:srgbClr val="FF9900"/>
              </a:buClr>
              <a:buFont typeface="Wingdings" pitchFamily="2" charset="2"/>
              <a:buChar char="v"/>
            </a:pPr>
            <a:r>
              <a:rPr lang="fr-FR" sz="1600" dirty="0" smtClean="0">
                <a:latin typeface="Verdana" pitchFamily="34" charset="0"/>
              </a:rPr>
              <a:t>Taux de réussite / Suivis de cohorte</a:t>
            </a:r>
          </a:p>
          <a:p>
            <a:pPr marL="1257300" lvl="2" indent="-342900" eaLnBrk="1" hangingPunct="1">
              <a:buClr>
                <a:srgbClr val="FF9900"/>
              </a:buClr>
              <a:buFont typeface="Wingdings" pitchFamily="2" charset="2"/>
              <a:buChar char="v"/>
            </a:pPr>
            <a:r>
              <a:rPr lang="fr-FR" sz="1600" dirty="0" smtClean="0">
                <a:latin typeface="Verdana" pitchFamily="34" charset="0"/>
              </a:rPr>
              <a:t>Suivi des stages (enquête ministérielle)</a:t>
            </a:r>
          </a:p>
          <a:p>
            <a:pPr marL="1257300" lvl="2" indent="-342900" eaLnBrk="1" hangingPunct="1">
              <a:buClr>
                <a:srgbClr val="FF9900"/>
              </a:buClr>
              <a:buFont typeface="Wingdings" pitchFamily="2" charset="2"/>
              <a:buChar char="v"/>
            </a:pPr>
            <a:endParaRPr lang="fr-FR" sz="140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9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0" y="1016000"/>
            <a:ext cx="9144000" cy="461665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Missions de l’OVE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148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8913"/>
            <a:ext cx="29892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547812"/>
            <a:ext cx="8712967" cy="4833516"/>
          </a:xfrm>
        </p:spPr>
        <p:txBody>
          <a:bodyPr/>
          <a:lstStyle/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endParaRPr lang="fr-FR" sz="2000" dirty="0" smtClean="0"/>
          </a:p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Définition </a:t>
            </a:r>
            <a:r>
              <a:rPr lang="fr-FR" sz="2000" dirty="0"/>
              <a:t>de la population et du mode de recueil (internet, téléphone, papier, face à face</a:t>
            </a:r>
            <a:r>
              <a:rPr lang="fr-FR" sz="2000" dirty="0" smtClean="0"/>
              <a:t>...)</a:t>
            </a:r>
          </a:p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endParaRPr lang="fr-FR" sz="2000" dirty="0"/>
          </a:p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Elaboration </a:t>
            </a:r>
            <a:r>
              <a:rPr lang="fr-FR" sz="2000" dirty="0"/>
              <a:t>du </a:t>
            </a:r>
            <a:r>
              <a:rPr lang="fr-FR" sz="2000" dirty="0" smtClean="0"/>
              <a:t>questionnaire</a:t>
            </a:r>
          </a:p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endParaRPr lang="fr-FR" sz="2000" dirty="0"/>
          </a:p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Déclaration </a:t>
            </a:r>
            <a:r>
              <a:rPr lang="fr-FR" sz="2000" dirty="0"/>
              <a:t>CNIL de </a:t>
            </a:r>
            <a:r>
              <a:rPr lang="fr-FR" sz="2000" dirty="0" smtClean="0"/>
              <a:t>l'enquête</a:t>
            </a:r>
          </a:p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endParaRPr lang="fr-FR" sz="2000" dirty="0" smtClean="0"/>
          </a:p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Lancement </a:t>
            </a:r>
            <a:r>
              <a:rPr lang="fr-FR" sz="2000" dirty="0"/>
              <a:t>de </a:t>
            </a:r>
            <a:r>
              <a:rPr lang="fr-FR" sz="2000" dirty="0" smtClean="0"/>
              <a:t>l'enquête</a:t>
            </a:r>
          </a:p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endParaRPr lang="fr-FR" sz="2000" dirty="0"/>
          </a:p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Recueil </a:t>
            </a:r>
            <a:r>
              <a:rPr lang="fr-FR" sz="2000" dirty="0"/>
              <a:t>des </a:t>
            </a:r>
            <a:r>
              <a:rPr lang="fr-FR" sz="2000" dirty="0" smtClean="0"/>
              <a:t>réponses</a:t>
            </a:r>
          </a:p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endParaRPr lang="fr-FR" sz="2000" dirty="0"/>
          </a:p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Traitement </a:t>
            </a:r>
            <a:r>
              <a:rPr lang="fr-FR" sz="2000" dirty="0"/>
              <a:t>et analyse des données</a:t>
            </a:r>
          </a:p>
          <a:p>
            <a:pPr marL="800100"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</a:pPr>
            <a:endParaRPr lang="fr-FR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lvl="1" indent="0" eaLnBrk="1" hangingPunct="1">
              <a:buClr>
                <a:srgbClr val="FF9900"/>
              </a:buClr>
              <a:buNone/>
            </a:pPr>
            <a:endParaRPr lang="fr-FR" sz="180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9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0" y="1016000"/>
            <a:ext cx="9144000" cy="461665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phases d’une enquête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148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8913"/>
            <a:ext cx="29892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766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547812"/>
            <a:ext cx="8712967" cy="4833516"/>
          </a:xfrm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fr-FR" sz="2400" dirty="0" smtClean="0"/>
              <a:t>Plusieurs </a:t>
            </a:r>
            <a:r>
              <a:rPr lang="fr-FR" sz="2400" dirty="0"/>
              <a:t>types de </a:t>
            </a:r>
            <a:r>
              <a:rPr lang="fr-FR" sz="2400" dirty="0" smtClean="0"/>
              <a:t>questions (les plus utilisés) :</a:t>
            </a:r>
          </a:p>
          <a:p>
            <a:pPr marL="0" indent="0">
              <a:spcBef>
                <a:spcPts val="200"/>
              </a:spcBef>
              <a:buNone/>
            </a:pPr>
            <a:endParaRPr lang="fr-FR" sz="2400" dirty="0"/>
          </a:p>
          <a:p>
            <a:pPr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Questions </a:t>
            </a:r>
            <a:r>
              <a:rPr lang="fr-FR" sz="2000" dirty="0"/>
              <a:t>fermés : oui/non </a:t>
            </a:r>
            <a:r>
              <a:rPr lang="fr-FR" sz="2000" dirty="0" smtClean="0"/>
              <a:t>; très </a:t>
            </a:r>
            <a:r>
              <a:rPr lang="fr-FR" sz="2000" dirty="0"/>
              <a:t>satisfait/satisfait/peu satisfait/pas satisfait ; 1/2/3/4/5</a:t>
            </a:r>
          </a:p>
          <a:p>
            <a:pPr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endParaRPr lang="fr-FR" sz="2000" dirty="0"/>
          </a:p>
          <a:p>
            <a:pPr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Questions </a:t>
            </a:r>
            <a:r>
              <a:rPr lang="fr-FR" sz="2000" dirty="0"/>
              <a:t>à choix multiples : Quels diplômes avez-vous obtenu avant votre </a:t>
            </a:r>
            <a:r>
              <a:rPr lang="fr-FR" sz="2000" dirty="0" smtClean="0"/>
              <a:t>Master </a:t>
            </a:r>
            <a:r>
              <a:rPr lang="fr-FR" sz="2000" dirty="0"/>
              <a:t>? DUT/BTS/Licence/Licence </a:t>
            </a:r>
            <a:r>
              <a:rPr lang="fr-FR" sz="2000" dirty="0" smtClean="0"/>
              <a:t>pro/Maitrise/Autre Master/Diplôme </a:t>
            </a:r>
            <a:r>
              <a:rPr lang="fr-FR" sz="2000" dirty="0"/>
              <a:t>d'ingénieur/autre...</a:t>
            </a:r>
          </a:p>
          <a:p>
            <a:pPr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endParaRPr lang="fr-FR" sz="2000" dirty="0"/>
          </a:p>
          <a:p>
            <a:pPr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/>
              <a:t>Q</a:t>
            </a:r>
            <a:r>
              <a:rPr lang="fr-FR" sz="2000" dirty="0" smtClean="0"/>
              <a:t>uestions </a:t>
            </a:r>
            <a:r>
              <a:rPr lang="fr-FR" sz="2000" dirty="0"/>
              <a:t>ouvertes </a:t>
            </a:r>
          </a:p>
          <a:p>
            <a:pPr marL="0" indent="0">
              <a:spcBef>
                <a:spcPts val="200"/>
              </a:spcBef>
              <a:buClr>
                <a:srgbClr val="FF9933"/>
              </a:buClr>
              <a:buNone/>
            </a:pPr>
            <a:r>
              <a:rPr lang="fr-FR" sz="2000" dirty="0" smtClean="0"/>
              <a:t>        </a:t>
            </a:r>
            <a:r>
              <a:rPr lang="fr-FR" sz="2000" dirty="0"/>
              <a:t>- numérique : </a:t>
            </a:r>
            <a:r>
              <a:rPr lang="fr-FR" sz="2000" dirty="0" smtClean="0"/>
              <a:t>Combien d’emplois occupez-vous ?</a:t>
            </a:r>
          </a:p>
          <a:p>
            <a:pPr marL="0" indent="0">
              <a:spcBef>
                <a:spcPts val="200"/>
              </a:spcBef>
              <a:buClr>
                <a:srgbClr val="FF9933"/>
              </a:buClr>
              <a:buNone/>
            </a:pPr>
            <a:r>
              <a:rPr lang="fr-FR" sz="2000" dirty="0" smtClean="0"/>
              <a:t>        </a:t>
            </a:r>
            <a:r>
              <a:rPr lang="fr-FR" sz="2000" dirty="0"/>
              <a:t>- texte long : avis/opinion : </a:t>
            </a:r>
            <a:r>
              <a:rPr lang="fr-FR" sz="2000" dirty="0" smtClean="0"/>
              <a:t>Avez-vous des remarques </a:t>
            </a:r>
            <a:r>
              <a:rPr lang="fr-FR" sz="2000" dirty="0"/>
              <a:t>?</a:t>
            </a:r>
          </a:p>
          <a:p>
            <a:pPr marL="0" indent="0">
              <a:spcBef>
                <a:spcPts val="200"/>
              </a:spcBef>
              <a:buClr>
                <a:srgbClr val="FF9933"/>
              </a:buClr>
              <a:buNone/>
            </a:pPr>
            <a:r>
              <a:rPr lang="fr-FR" sz="2000" dirty="0"/>
              <a:t>        - texte court : </a:t>
            </a:r>
            <a:r>
              <a:rPr lang="fr-FR" sz="2000" dirty="0" smtClean="0"/>
              <a:t>Quel </a:t>
            </a:r>
            <a:r>
              <a:rPr lang="fr-FR" sz="2000" dirty="0"/>
              <a:t>est l'intitulé de votre emploi actuel </a:t>
            </a:r>
            <a:r>
              <a:rPr lang="fr-FR" sz="2000" dirty="0" smtClean="0"/>
              <a:t>?</a:t>
            </a:r>
          </a:p>
          <a:p>
            <a:pPr marL="0" indent="0">
              <a:spcBef>
                <a:spcPts val="200"/>
              </a:spcBef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800100"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</a:pPr>
            <a:endParaRPr lang="fr-FR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lvl="1" indent="0" eaLnBrk="1" hangingPunct="1">
              <a:buClr>
                <a:srgbClr val="FF9900"/>
              </a:buClr>
              <a:buNone/>
            </a:pPr>
            <a:endParaRPr lang="fr-FR" sz="180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9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0" y="1016000"/>
            <a:ext cx="9144000" cy="461665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Elaboration du questionnaire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148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8913"/>
            <a:ext cx="29892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18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547812"/>
            <a:ext cx="8712967" cy="4833516"/>
          </a:xfrm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Concernant la </a:t>
            </a:r>
            <a:r>
              <a:rPr lang="fr-FR" sz="2400" dirty="0"/>
              <a:t>formulation des questions </a:t>
            </a:r>
            <a:r>
              <a:rPr lang="fr-FR" sz="2400" dirty="0" smtClean="0"/>
              <a:t>:</a:t>
            </a:r>
          </a:p>
          <a:p>
            <a:pPr>
              <a:buClr>
                <a:srgbClr val="FF9933"/>
              </a:buClr>
              <a:buFont typeface="Wingdings" panose="05000000000000000000" pitchFamily="2" charset="2"/>
              <a:buChar char="v"/>
            </a:pPr>
            <a:endParaRPr lang="fr-FR" sz="2400" dirty="0"/>
          </a:p>
          <a:p>
            <a:pPr lvl="1" indent="-342900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utiliser </a:t>
            </a:r>
            <a:r>
              <a:rPr lang="fr-FR" sz="2000" dirty="0"/>
              <a:t>un vocabulaire simple et </a:t>
            </a:r>
            <a:r>
              <a:rPr lang="fr-FR" sz="2000" dirty="0" smtClean="0"/>
              <a:t>précis</a:t>
            </a:r>
          </a:p>
          <a:p>
            <a:pPr lvl="1" indent="-342900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endParaRPr lang="fr-FR" sz="2000" dirty="0"/>
          </a:p>
          <a:p>
            <a:pPr lvl="1" indent="-342900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formuler </a:t>
            </a:r>
            <a:r>
              <a:rPr lang="fr-FR" sz="2000" dirty="0"/>
              <a:t>clairement la </a:t>
            </a:r>
            <a:r>
              <a:rPr lang="fr-FR" sz="2000" dirty="0" smtClean="0"/>
              <a:t>question</a:t>
            </a:r>
          </a:p>
          <a:p>
            <a:pPr lvl="1" indent="-342900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endParaRPr lang="fr-FR" sz="2000" dirty="0"/>
          </a:p>
          <a:p>
            <a:pPr lvl="1" indent="-342900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question </a:t>
            </a:r>
            <a:r>
              <a:rPr lang="fr-FR" sz="2000" dirty="0"/>
              <a:t>courte et </a:t>
            </a:r>
            <a:r>
              <a:rPr lang="fr-FR" sz="2000" dirty="0" smtClean="0"/>
              <a:t>directe</a:t>
            </a:r>
          </a:p>
          <a:p>
            <a:pPr lvl="1" indent="-342900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endParaRPr lang="fr-FR" sz="2000" dirty="0"/>
          </a:p>
          <a:p>
            <a:pPr lvl="1" indent="-342900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neutre</a:t>
            </a:r>
            <a:r>
              <a:rPr lang="fr-FR" sz="2000" dirty="0"/>
              <a:t>, pas de négation dans la question</a:t>
            </a:r>
          </a:p>
          <a:p>
            <a:pPr marL="0" indent="0">
              <a:spcBef>
                <a:spcPts val="200"/>
              </a:spcBef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800100"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</a:pPr>
            <a:endParaRPr lang="fr-FR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lvl="1" indent="0" eaLnBrk="1" hangingPunct="1">
              <a:buClr>
                <a:srgbClr val="FF9900"/>
              </a:buClr>
              <a:buNone/>
            </a:pPr>
            <a:endParaRPr lang="fr-FR" sz="180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9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0" y="1016000"/>
            <a:ext cx="9144000" cy="461665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Elaboration du questionnaire</a:t>
            </a:r>
          </a:p>
        </p:txBody>
      </p:sp>
      <p:pic>
        <p:nvPicPr>
          <p:cNvPr id="6148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8913"/>
            <a:ext cx="29892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32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547812"/>
            <a:ext cx="8712967" cy="4833516"/>
          </a:xfrm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endParaRPr lang="fr-FR" sz="2400" dirty="0"/>
          </a:p>
          <a:p>
            <a:pPr marL="0" indent="0">
              <a:buClr>
                <a:schemeClr val="tx1"/>
              </a:buClr>
              <a:buNone/>
            </a:pPr>
            <a:r>
              <a:rPr lang="fr-FR" sz="2400" dirty="0" smtClean="0"/>
              <a:t>Logiciels d’enquête à Lyon 1 :</a:t>
            </a:r>
          </a:p>
          <a:p>
            <a:pPr marL="0" indent="0">
              <a:buNone/>
            </a:pPr>
            <a:endParaRPr lang="fr-FR" sz="2400" dirty="0"/>
          </a:p>
          <a:p>
            <a:pPr lvl="1" indent="-342900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err="1" smtClean="0"/>
              <a:t>Limesurvey</a:t>
            </a:r>
            <a:r>
              <a:rPr lang="fr-FR" sz="2000" dirty="0" smtClean="0"/>
              <a:t> (utilisé par l’OVE) : </a:t>
            </a:r>
          </a:p>
          <a:p>
            <a:pPr marL="400050" lvl="1" indent="0">
              <a:spcBef>
                <a:spcPts val="200"/>
              </a:spcBef>
              <a:buClr>
                <a:srgbClr val="FF9933"/>
              </a:buClr>
              <a:buNone/>
            </a:pPr>
            <a:r>
              <a:rPr lang="fr-FR" sz="2000" dirty="0" smtClean="0">
                <a:hlinkClick r:id="rId3"/>
              </a:rPr>
              <a:t>https</a:t>
            </a:r>
            <a:r>
              <a:rPr lang="fr-FR" sz="2000" dirty="0">
                <a:hlinkClick r:id="rId3"/>
              </a:rPr>
              <a:t>://enquetes.univ-lyon1.fr/index.php/admin</a:t>
            </a:r>
            <a:r>
              <a:rPr lang="fr-FR" sz="2000" dirty="0" smtClean="0">
                <a:hlinkClick r:id="rId3"/>
              </a:rPr>
              <a:t>/</a:t>
            </a:r>
            <a:endParaRPr lang="fr-FR" sz="2000" dirty="0" smtClean="0"/>
          </a:p>
          <a:p>
            <a:pPr marL="400050" lvl="1" indent="0">
              <a:spcBef>
                <a:spcPts val="200"/>
              </a:spcBef>
              <a:buNone/>
            </a:pPr>
            <a:endParaRPr lang="fr-FR" sz="2000" dirty="0" smtClean="0"/>
          </a:p>
          <a:p>
            <a:pPr marL="400050" lvl="1" indent="0">
              <a:spcBef>
                <a:spcPts val="200"/>
              </a:spcBef>
              <a:buNone/>
            </a:pPr>
            <a:endParaRPr lang="fr-FR" sz="2000" dirty="0"/>
          </a:p>
          <a:p>
            <a:pPr lvl="1" indent="-342900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err="1" smtClean="0"/>
              <a:t>Claroline</a:t>
            </a:r>
            <a:r>
              <a:rPr lang="fr-FR" sz="2000" dirty="0" smtClean="0"/>
              <a:t> </a:t>
            </a:r>
            <a:r>
              <a:rPr lang="fr-FR" sz="2000" dirty="0" err="1" smtClean="0"/>
              <a:t>connect</a:t>
            </a:r>
            <a:r>
              <a:rPr lang="fr-FR" sz="2000" dirty="0" smtClean="0"/>
              <a:t> :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fr-FR" sz="2000" dirty="0">
                <a:hlinkClick r:id="rId4"/>
              </a:rPr>
              <a:t>https://clarolineconnect.univ-lyon1.fr</a:t>
            </a:r>
            <a:r>
              <a:rPr lang="fr-FR" sz="2000" dirty="0" smtClean="0">
                <a:hlinkClick r:id="rId4"/>
              </a:rPr>
              <a:t>/</a:t>
            </a:r>
            <a:endParaRPr lang="fr-FR" sz="2000" dirty="0" smtClean="0"/>
          </a:p>
          <a:p>
            <a:pPr lvl="1" indent="-342900">
              <a:spcBef>
                <a:spcPts val="200"/>
              </a:spcBef>
              <a:buFont typeface="Courier New" panose="02070309020205020404" pitchFamily="49" charset="0"/>
              <a:buChar char="o"/>
            </a:pPr>
            <a:endParaRPr lang="fr-FR" sz="2000" dirty="0"/>
          </a:p>
          <a:p>
            <a:pPr marL="0" indent="0">
              <a:spcBef>
                <a:spcPts val="200"/>
              </a:spcBef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800100"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</a:pPr>
            <a:endParaRPr lang="fr-FR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lvl="1" indent="0" eaLnBrk="1" hangingPunct="1">
              <a:buClr>
                <a:srgbClr val="FF9900"/>
              </a:buClr>
              <a:buNone/>
            </a:pPr>
            <a:endParaRPr lang="fr-FR" sz="180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9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0" y="1016000"/>
            <a:ext cx="9144000" cy="461665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Logiciel d’enquête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148" name="Imag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8913"/>
            <a:ext cx="29892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232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844824"/>
            <a:ext cx="8712967" cy="4536504"/>
          </a:xfrm>
        </p:spPr>
        <p:txBody>
          <a:bodyPr/>
          <a:lstStyle/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Définition </a:t>
            </a:r>
            <a:r>
              <a:rPr lang="fr-FR" sz="2000" dirty="0"/>
              <a:t>de la population </a:t>
            </a:r>
            <a:r>
              <a:rPr lang="fr-FR" sz="2000" dirty="0" smtClean="0"/>
              <a:t>: tous les diplômés </a:t>
            </a:r>
          </a:p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Mode </a:t>
            </a:r>
            <a:r>
              <a:rPr lang="fr-FR" sz="2000" dirty="0"/>
              <a:t>de recueil </a:t>
            </a:r>
            <a:r>
              <a:rPr lang="fr-FR" sz="2000" dirty="0" smtClean="0"/>
              <a:t>: internet et téléphone</a:t>
            </a:r>
          </a:p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Elaboration </a:t>
            </a:r>
            <a:r>
              <a:rPr lang="fr-FR" sz="2000" dirty="0"/>
              <a:t>du </a:t>
            </a:r>
            <a:r>
              <a:rPr lang="fr-FR" sz="2000" dirty="0" smtClean="0"/>
              <a:t>questionnaire : mise à jour du questionnaire existant</a:t>
            </a:r>
          </a:p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Déclaration CNIL de l'enquête auprès du CIL de l’établissement</a:t>
            </a:r>
          </a:p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Extraction d’Apogée de la base des diplômés de Master</a:t>
            </a:r>
          </a:p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Mise en ligne du questionnaire sur </a:t>
            </a:r>
            <a:r>
              <a:rPr lang="fr-FR" sz="2000" dirty="0" err="1" smtClean="0"/>
              <a:t>Limesurvey</a:t>
            </a:r>
            <a:endParaRPr lang="fr-FR" sz="2000" dirty="0" smtClean="0"/>
          </a:p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Test du questionnaire </a:t>
            </a:r>
          </a:p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Lancement </a:t>
            </a:r>
            <a:r>
              <a:rPr lang="fr-FR" sz="2000" dirty="0"/>
              <a:t>de </a:t>
            </a:r>
            <a:r>
              <a:rPr lang="fr-FR" sz="2000" dirty="0" smtClean="0"/>
              <a:t>l'enquête en octobre</a:t>
            </a:r>
          </a:p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Recueil </a:t>
            </a:r>
            <a:r>
              <a:rPr lang="fr-FR" sz="2000" dirty="0"/>
              <a:t>des </a:t>
            </a:r>
            <a:r>
              <a:rPr lang="fr-FR" sz="2000" dirty="0" smtClean="0"/>
              <a:t>réponses (octobre </a:t>
            </a:r>
            <a:r>
              <a:rPr lang="fr-FR" sz="2000" dirty="0"/>
              <a:t>à </a:t>
            </a:r>
            <a:r>
              <a:rPr lang="fr-FR" sz="2000" dirty="0" smtClean="0"/>
              <a:t>décembre)</a:t>
            </a:r>
            <a:endParaRPr lang="fr-FR" sz="2000" dirty="0"/>
          </a:p>
          <a:p>
            <a:pPr lvl="2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ü"/>
            </a:pPr>
            <a:r>
              <a:rPr lang="fr-FR" sz="1600" dirty="0" smtClean="0"/>
              <a:t>Relances </a:t>
            </a:r>
            <a:r>
              <a:rPr lang="fr-FR" sz="1600" dirty="0"/>
              <a:t>par mail et par </a:t>
            </a:r>
            <a:r>
              <a:rPr lang="fr-FR" sz="1600" dirty="0" smtClean="0"/>
              <a:t>téléphone</a:t>
            </a:r>
            <a:endParaRPr lang="fr-FR" sz="2000" dirty="0"/>
          </a:p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Traitement </a:t>
            </a:r>
            <a:r>
              <a:rPr lang="fr-FR" sz="2000" dirty="0"/>
              <a:t>et analyse des </a:t>
            </a:r>
            <a:r>
              <a:rPr lang="fr-FR" sz="2000" dirty="0" smtClean="0"/>
              <a:t>données sur Business </a:t>
            </a:r>
            <a:r>
              <a:rPr lang="fr-FR" sz="2000" dirty="0" err="1" smtClean="0"/>
              <a:t>Objects</a:t>
            </a:r>
            <a:r>
              <a:rPr lang="fr-FR" sz="2000" dirty="0" smtClean="0"/>
              <a:t> et sur Excel (janvier à février)</a:t>
            </a:r>
          </a:p>
          <a:p>
            <a:pPr lvl="1">
              <a:spcBef>
                <a:spcPts val="200"/>
              </a:spcBef>
              <a:buClr>
                <a:srgbClr val="FF9933"/>
              </a:buClr>
              <a:buFont typeface="Wingdings" panose="05000000000000000000" pitchFamily="2" charset="2"/>
              <a:buChar char="v"/>
            </a:pPr>
            <a:r>
              <a:rPr lang="fr-FR" sz="2000" dirty="0" smtClean="0"/>
              <a:t>Publication des résultats en mars</a:t>
            </a:r>
            <a:endParaRPr lang="fr-FR" sz="2000" dirty="0"/>
          </a:p>
          <a:p>
            <a:pPr marL="800100" lvl="1" eaLnBrk="1" hangingPunct="1">
              <a:buClr>
                <a:srgbClr val="FF9900"/>
              </a:buClr>
              <a:buFont typeface="Arial" panose="020B0604020202020204" pitchFamily="34" charset="0"/>
              <a:buChar char="•"/>
            </a:pPr>
            <a:endParaRPr lang="fr-FR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lvl="1" indent="0" eaLnBrk="1" hangingPunct="1">
              <a:buClr>
                <a:srgbClr val="FF9900"/>
              </a:buClr>
              <a:buNone/>
            </a:pPr>
            <a:endParaRPr lang="fr-FR" sz="180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9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0" y="902036"/>
            <a:ext cx="9144000" cy="830997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Exemple du déroulement de l’enquête d’insertion professionnelle auprès des Master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148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8913"/>
            <a:ext cx="29892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85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712967" cy="4896544"/>
          </a:xfrm>
        </p:spPr>
        <p:txBody>
          <a:bodyPr/>
          <a:lstStyle/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Population enquêtée : tous les diplômés de Master (hors Master enseignement) : 1889 diplômés</a:t>
            </a: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Taux de réponse : 81,8%</a:t>
            </a: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Taux de poursuite d’études : 43,2 %</a:t>
            </a:r>
          </a:p>
          <a:p>
            <a:pPr marL="57150" indent="0" eaLnBrk="1" hangingPunct="1">
              <a:buClr>
                <a:srgbClr val="FF9900"/>
              </a:buClr>
              <a:buNone/>
            </a:pPr>
            <a:r>
              <a:rPr lang="fr-FR" sz="2200" dirty="0" smtClean="0">
                <a:latin typeface="Verdana" pitchFamily="34" charset="0"/>
              </a:rPr>
              <a:t>(Master pro : 15,3%, Master recherche : 76,9%)</a:t>
            </a: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>
              <a:latin typeface="Verdana" pitchFamily="34" charset="0"/>
            </a:endParaRP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Taux d’insertion (hors poursuite d’études) : 84,6%</a:t>
            </a: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9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0" y="902036"/>
            <a:ext cx="9144000" cy="461665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Résultats de l’enquête Master 2016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148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8913"/>
            <a:ext cx="29892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4"/>
          <a:srcRect t="24907" r="71739" b="15318"/>
          <a:stretch/>
        </p:blipFill>
        <p:spPr>
          <a:xfrm>
            <a:off x="2051720" y="5199072"/>
            <a:ext cx="1404156" cy="86409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5876" y="5085437"/>
            <a:ext cx="2653482" cy="1416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75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712967" cy="4896544"/>
          </a:xfrm>
        </p:spPr>
        <p:txBody>
          <a:bodyPr/>
          <a:lstStyle/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La durée médiane d’accès au 1</a:t>
            </a:r>
            <a:r>
              <a:rPr lang="fr-FR" sz="2200" baseline="30000" dirty="0" smtClean="0">
                <a:latin typeface="Verdana" pitchFamily="34" charset="0"/>
              </a:rPr>
              <a:t>er</a:t>
            </a:r>
            <a:r>
              <a:rPr lang="fr-FR" sz="2200" dirty="0" smtClean="0">
                <a:latin typeface="Verdana" pitchFamily="34" charset="0"/>
              </a:rPr>
              <a:t> emploi : 1 mois</a:t>
            </a: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Taux de cadre : </a:t>
            </a: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endParaRPr lang="fr-FR" sz="2200" dirty="0" smtClean="0">
              <a:latin typeface="Verdana" pitchFamily="34" charset="0"/>
            </a:endParaRP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Taux d’emploi stable : 70,6 %</a:t>
            </a:r>
          </a:p>
          <a:p>
            <a:pPr marL="57150" indent="0" eaLnBrk="1" hangingPunct="1">
              <a:buClr>
                <a:srgbClr val="FF9900"/>
              </a:buClr>
              <a:buNone/>
            </a:pPr>
            <a:endParaRPr lang="fr-FR" sz="2200" dirty="0">
              <a:latin typeface="Verdana" pitchFamily="34" charset="0"/>
            </a:endParaRPr>
          </a:p>
          <a:p>
            <a:pPr marL="400050" eaLnBrk="1" hangingPunct="1">
              <a:buClr>
                <a:srgbClr val="FF9900"/>
              </a:buClr>
              <a:buFont typeface="Wingdings" panose="05000000000000000000" pitchFamily="2" charset="2"/>
              <a:buChar char="v"/>
            </a:pPr>
            <a:r>
              <a:rPr lang="fr-FR" sz="2200" dirty="0" smtClean="0">
                <a:latin typeface="Verdana" pitchFamily="34" charset="0"/>
              </a:rPr>
              <a:t>Lieu de travail : 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altLang="fr-FR" sz="9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0" y="902036"/>
            <a:ext cx="9144000" cy="461665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Résultats de l’enquête Master 2016</a:t>
            </a:r>
            <a:endParaRPr lang="fr-FR" altLang="fr-FR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148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8913"/>
            <a:ext cx="29892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1988840"/>
            <a:ext cx="2520887" cy="138048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5856" y="4191198"/>
            <a:ext cx="3876535" cy="219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43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679</Words>
  <Application>Microsoft Office PowerPoint</Application>
  <PresentationFormat>Affichage à l'écran (4:3)</PresentationFormat>
  <Paragraphs>194</Paragraphs>
  <Slides>16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Courier New</vt:lpstr>
      <vt:lpstr>Verdana</vt:lpstr>
      <vt:lpstr>Wingdings</vt:lpstr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Universiét Lyon 1</dc:title>
  <dc:creator/>
  <cp:lastModifiedBy/>
  <cp:revision>1</cp:revision>
  <dcterms:created xsi:type="dcterms:W3CDTF">2013-10-29T17:52:39Z</dcterms:created>
  <dcterms:modified xsi:type="dcterms:W3CDTF">2018-04-17T08:49:16Z</dcterms:modified>
</cp:coreProperties>
</file>